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232bc38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232bc38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2947818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2947818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2947818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2947818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232bc382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232bc382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232bc382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232bc38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232bc382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232bc382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232bc382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232bc382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232bc38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232bc38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232bc382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232bc382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2947818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2947818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2947818e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2947818e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232bc38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232bc38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232bc382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232bc382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232bc382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232bc382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kaggle.com/rajeevw/ufc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Oraff1/UFC-Predictor/blob/main/UFC%20Clean%20eda.ipyn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122350" y="43509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 Rafferty</a:t>
            </a:r>
            <a:endParaRPr/>
          </a:p>
        </p:txBody>
      </p:sp>
      <p:sp>
        <p:nvSpPr>
          <p:cNvPr id="55" name="Google Shape;55;p13"/>
          <p:cNvSpPr txBox="1"/>
          <p:nvPr/>
        </p:nvSpPr>
        <p:spPr>
          <a:xfrm>
            <a:off x="3702475" y="1146525"/>
            <a:ext cx="29451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t>Predictor</a:t>
            </a:r>
            <a:endParaRPr sz="4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150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stats Red skewed data</a:t>
            </a:r>
            <a:endParaRPr/>
          </a:p>
        </p:txBody>
      </p:sp>
      <p:pic>
        <p:nvPicPr>
          <p:cNvPr id="111" name="Google Shape;111;p22"/>
          <p:cNvPicPr preferRelativeResize="0"/>
          <p:nvPr/>
        </p:nvPicPr>
        <p:blipFill>
          <a:blip r:embed="rId3">
            <a:alphaModFix/>
          </a:blip>
          <a:stretch>
            <a:fillRect/>
          </a:stretch>
        </p:blipFill>
        <p:spPr>
          <a:xfrm>
            <a:off x="1279150" y="767850"/>
            <a:ext cx="6585699" cy="4375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 stats Balanced data</a:t>
            </a:r>
            <a:endParaRPr/>
          </a:p>
        </p:txBody>
      </p:sp>
      <p:pic>
        <p:nvPicPr>
          <p:cNvPr id="117" name="Google Shape;117;p23"/>
          <p:cNvPicPr preferRelativeResize="0"/>
          <p:nvPr/>
        </p:nvPicPr>
        <p:blipFill>
          <a:blip r:embed="rId3">
            <a:alphaModFix/>
          </a:blip>
          <a:stretch>
            <a:fillRect/>
          </a:stretch>
        </p:blipFill>
        <p:spPr>
          <a:xfrm>
            <a:off x="5086975" y="572700"/>
            <a:ext cx="3069750" cy="2977099"/>
          </a:xfrm>
          <a:prstGeom prst="rect">
            <a:avLst/>
          </a:prstGeom>
          <a:noFill/>
          <a:ln>
            <a:noFill/>
          </a:ln>
        </p:spPr>
      </p:pic>
      <p:pic>
        <p:nvPicPr>
          <p:cNvPr id="118" name="Google Shape;118;p23"/>
          <p:cNvPicPr preferRelativeResize="0"/>
          <p:nvPr/>
        </p:nvPicPr>
        <p:blipFill>
          <a:blip r:embed="rId4">
            <a:alphaModFix/>
          </a:blip>
          <a:stretch>
            <a:fillRect/>
          </a:stretch>
        </p:blipFill>
        <p:spPr>
          <a:xfrm>
            <a:off x="364974" y="572700"/>
            <a:ext cx="3145624" cy="2977100"/>
          </a:xfrm>
          <a:prstGeom prst="rect">
            <a:avLst/>
          </a:prstGeom>
          <a:noFill/>
          <a:ln>
            <a:noFill/>
          </a:ln>
        </p:spPr>
      </p:pic>
      <p:sp>
        <p:nvSpPr>
          <p:cNvPr id="119" name="Google Shape;119;p23"/>
          <p:cNvSpPr txBox="1"/>
          <p:nvPr/>
        </p:nvSpPr>
        <p:spPr>
          <a:xfrm>
            <a:off x="527525" y="3549800"/>
            <a:ext cx="2562300" cy="13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50">
                <a:solidFill>
                  <a:schemeClr val="dk1"/>
                </a:solidFill>
              </a:rPr>
              <a:t>Initial Weights Only</a:t>
            </a:r>
            <a:endParaRPr sz="1350">
              <a:solidFill>
                <a:schemeClr val="dk1"/>
              </a:solidFill>
            </a:endParaRPr>
          </a:p>
          <a:p>
            <a:pPr indent="0" lvl="0" marL="0" rtl="0" algn="l">
              <a:spcBef>
                <a:spcPts val="0"/>
              </a:spcBef>
              <a:spcAft>
                <a:spcPts val="0"/>
              </a:spcAft>
              <a:buNone/>
            </a:pPr>
            <a:r>
              <a:rPr lang="en" sz="1350">
                <a:solidFill>
                  <a:schemeClr val="dk1"/>
                </a:solidFill>
              </a:rPr>
              <a:t>loss :  0.71151006221</a:t>
            </a:r>
            <a:endParaRPr sz="1350">
              <a:solidFill>
                <a:schemeClr val="dk1"/>
              </a:solidFill>
            </a:endParaRPr>
          </a:p>
          <a:p>
            <a:pPr indent="0" lvl="0" marL="0" rtl="0" algn="l">
              <a:spcBef>
                <a:spcPts val="0"/>
              </a:spcBef>
              <a:spcAft>
                <a:spcPts val="0"/>
              </a:spcAft>
              <a:buNone/>
            </a:pPr>
            <a:r>
              <a:rPr lang="en" sz="1350">
                <a:solidFill>
                  <a:schemeClr val="dk1"/>
                </a:solidFill>
              </a:rPr>
              <a:t>accuracy :  0.625</a:t>
            </a:r>
            <a:endParaRPr sz="1350">
              <a:solidFill>
                <a:schemeClr val="dk1"/>
              </a:solidFill>
            </a:endParaRPr>
          </a:p>
          <a:p>
            <a:pPr indent="0" lvl="0" marL="0" rtl="0" algn="l">
              <a:spcBef>
                <a:spcPts val="0"/>
              </a:spcBef>
              <a:spcAft>
                <a:spcPts val="0"/>
              </a:spcAft>
              <a:buNone/>
            </a:pPr>
            <a:r>
              <a:rPr lang="en" sz="1350">
                <a:solidFill>
                  <a:schemeClr val="dk1"/>
                </a:solidFill>
              </a:rPr>
              <a:t>precision :  0.65402841567</a:t>
            </a:r>
            <a:endParaRPr sz="1350">
              <a:solidFill>
                <a:schemeClr val="dk1"/>
              </a:solidFill>
            </a:endParaRPr>
          </a:p>
          <a:p>
            <a:pPr indent="0" lvl="0" marL="0" rtl="0" algn="l">
              <a:spcBef>
                <a:spcPts val="0"/>
              </a:spcBef>
              <a:spcAft>
                <a:spcPts val="0"/>
              </a:spcAft>
              <a:buNone/>
            </a:pPr>
            <a:r>
              <a:rPr lang="en" sz="1350">
                <a:solidFill>
                  <a:schemeClr val="dk1"/>
                </a:solidFill>
              </a:rPr>
              <a:t>recall :  0.6418604850</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auc :  0.6682715415</a:t>
            </a:r>
            <a:endParaRPr sz="1350">
              <a:solidFill>
                <a:schemeClr val="dk1"/>
              </a:solidFill>
            </a:endParaRPr>
          </a:p>
          <a:p>
            <a:pPr indent="0" lvl="0" marL="0" rtl="0" algn="l">
              <a:spcBef>
                <a:spcPts val="0"/>
              </a:spcBef>
              <a:spcAft>
                <a:spcPts val="0"/>
              </a:spcAft>
              <a:buNone/>
            </a:pPr>
            <a:r>
              <a:t/>
            </a:r>
            <a:endParaRPr/>
          </a:p>
        </p:txBody>
      </p:sp>
      <p:sp>
        <p:nvSpPr>
          <p:cNvPr id="120" name="Google Shape;120;p23"/>
          <p:cNvSpPr txBox="1"/>
          <p:nvPr/>
        </p:nvSpPr>
        <p:spPr>
          <a:xfrm>
            <a:off x="5218875" y="3570300"/>
            <a:ext cx="2826000" cy="13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50">
                <a:solidFill>
                  <a:schemeClr val="dk1"/>
                </a:solidFill>
              </a:rPr>
              <a:t>Class + initial weights</a:t>
            </a:r>
            <a:endParaRPr sz="1350">
              <a:solidFill>
                <a:schemeClr val="dk1"/>
              </a:solidFill>
            </a:endParaRPr>
          </a:p>
          <a:p>
            <a:pPr indent="0" lvl="0" marL="0" rtl="0" algn="l">
              <a:spcBef>
                <a:spcPts val="0"/>
              </a:spcBef>
              <a:spcAft>
                <a:spcPts val="0"/>
              </a:spcAft>
              <a:buNone/>
            </a:pPr>
            <a:r>
              <a:rPr lang="en" sz="1350">
                <a:solidFill>
                  <a:schemeClr val="dk1"/>
                </a:solidFill>
              </a:rPr>
              <a:t>loss :  0.90262174606</a:t>
            </a:r>
            <a:endParaRPr sz="1350">
              <a:solidFill>
                <a:schemeClr val="dk1"/>
              </a:solidFill>
            </a:endParaRPr>
          </a:p>
          <a:p>
            <a:pPr indent="0" lvl="0" marL="0" rtl="0" algn="l">
              <a:spcBef>
                <a:spcPts val="0"/>
              </a:spcBef>
              <a:spcAft>
                <a:spcPts val="0"/>
              </a:spcAft>
              <a:buNone/>
            </a:pPr>
            <a:r>
              <a:rPr lang="en" sz="1350">
                <a:solidFill>
                  <a:schemeClr val="dk1"/>
                </a:solidFill>
              </a:rPr>
              <a:t>accuracy :  0.61500000953</a:t>
            </a:r>
            <a:endParaRPr sz="1350">
              <a:solidFill>
                <a:schemeClr val="dk1"/>
              </a:solidFill>
            </a:endParaRPr>
          </a:p>
          <a:p>
            <a:pPr indent="0" lvl="0" marL="0" rtl="0" algn="l">
              <a:spcBef>
                <a:spcPts val="0"/>
              </a:spcBef>
              <a:spcAft>
                <a:spcPts val="0"/>
              </a:spcAft>
              <a:buNone/>
            </a:pPr>
            <a:r>
              <a:rPr lang="en" sz="1350">
                <a:solidFill>
                  <a:schemeClr val="dk1"/>
                </a:solidFill>
              </a:rPr>
              <a:t>precision :  0.66137564182</a:t>
            </a:r>
            <a:endParaRPr sz="1350">
              <a:solidFill>
                <a:schemeClr val="dk1"/>
              </a:solidFill>
            </a:endParaRPr>
          </a:p>
          <a:p>
            <a:pPr indent="0" lvl="0" marL="0" rtl="0" algn="l">
              <a:spcBef>
                <a:spcPts val="0"/>
              </a:spcBef>
              <a:spcAft>
                <a:spcPts val="0"/>
              </a:spcAft>
              <a:buNone/>
            </a:pPr>
            <a:r>
              <a:rPr lang="en" sz="1350">
                <a:solidFill>
                  <a:schemeClr val="dk1"/>
                </a:solidFill>
              </a:rPr>
              <a:t>recall :  0.58139532804</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50">
                <a:solidFill>
                  <a:schemeClr val="dk1"/>
                </a:solidFill>
              </a:rPr>
              <a:t>auc :  0.65586429834</a:t>
            </a:r>
            <a:endParaRPr sz="135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96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analysis</a:t>
            </a:r>
            <a:endParaRPr/>
          </a:p>
        </p:txBody>
      </p:sp>
      <p:pic>
        <p:nvPicPr>
          <p:cNvPr id="126" name="Google Shape;126;p24"/>
          <p:cNvPicPr preferRelativeResize="0"/>
          <p:nvPr/>
        </p:nvPicPr>
        <p:blipFill>
          <a:blip r:embed="rId3">
            <a:alphaModFix/>
          </a:blip>
          <a:stretch>
            <a:fillRect/>
          </a:stretch>
        </p:blipFill>
        <p:spPr>
          <a:xfrm>
            <a:off x="152400" y="821575"/>
            <a:ext cx="3945451" cy="3235375"/>
          </a:xfrm>
          <a:prstGeom prst="rect">
            <a:avLst/>
          </a:prstGeom>
          <a:noFill/>
          <a:ln>
            <a:noFill/>
          </a:ln>
        </p:spPr>
      </p:pic>
      <p:pic>
        <p:nvPicPr>
          <p:cNvPr id="127" name="Google Shape;127;p24"/>
          <p:cNvPicPr preferRelativeResize="0"/>
          <p:nvPr/>
        </p:nvPicPr>
        <p:blipFill>
          <a:blip r:embed="rId4">
            <a:alphaModFix/>
          </a:blip>
          <a:stretch>
            <a:fillRect/>
          </a:stretch>
        </p:blipFill>
        <p:spPr>
          <a:xfrm>
            <a:off x="4617325" y="821575"/>
            <a:ext cx="4374276" cy="3235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190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Analysis</a:t>
            </a:r>
            <a:endParaRPr/>
          </a:p>
        </p:txBody>
      </p:sp>
      <p:sp>
        <p:nvSpPr>
          <p:cNvPr id="133" name="Google Shape;133;p25"/>
          <p:cNvSpPr txBox="1"/>
          <p:nvPr>
            <p:ph idx="1" type="body"/>
          </p:nvPr>
        </p:nvSpPr>
        <p:spPr>
          <a:xfrm>
            <a:off x="311700" y="763375"/>
            <a:ext cx="8520600" cy="377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Using shap for my feature analysis it showed me exactly what I was expecting or even better for some features. Most features that benefitted the blue fighter would negatively impact the model while the features correlated to the red fighter would usually positively impact the model. As you have seen with the head attack graphs as the red fighter has more head strikes that has a positive correlation on the model. We see this happen because the strikes your landing on your </a:t>
            </a:r>
            <a:r>
              <a:rPr lang="en">
                <a:solidFill>
                  <a:srgbClr val="000000"/>
                </a:solidFill>
              </a:rPr>
              <a:t>opponent's</a:t>
            </a:r>
            <a:r>
              <a:rPr lang="en">
                <a:solidFill>
                  <a:srgbClr val="000000"/>
                </a:solidFill>
              </a:rPr>
              <a:t> head as a fighter the more damage your are doing to them and taking a lot of hits to the head in a short span of time is not good for anybody especially in a fight. For the blue fighter we see the exact opposite the more strikes to the head they land on their opponent we see that it negatively affects the model. This is because we are predicting if the red fighter wins and the red fighter is for sure less likely to win the more head strikes they take.</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364275" y="37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Analysis</a:t>
            </a:r>
            <a:endParaRPr/>
          </a:p>
        </p:txBody>
      </p:sp>
      <p:pic>
        <p:nvPicPr>
          <p:cNvPr id="139" name="Google Shape;139;p26"/>
          <p:cNvPicPr preferRelativeResize="0"/>
          <p:nvPr/>
        </p:nvPicPr>
        <p:blipFill>
          <a:blip r:embed="rId3">
            <a:alphaModFix/>
          </a:blip>
          <a:stretch>
            <a:fillRect/>
          </a:stretch>
        </p:blipFill>
        <p:spPr>
          <a:xfrm>
            <a:off x="1462050" y="610075"/>
            <a:ext cx="6559101" cy="4533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153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45" name="Google Shape;145;p27"/>
          <p:cNvSpPr txBox="1"/>
          <p:nvPr>
            <p:ph idx="1" type="body"/>
          </p:nvPr>
        </p:nvSpPr>
        <p:spPr>
          <a:xfrm>
            <a:off x="311700" y="725700"/>
            <a:ext cx="8520600" cy="41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In conclusion I would say if you are a average UFC fan my model can </a:t>
            </a:r>
            <a:r>
              <a:rPr lang="en">
                <a:solidFill>
                  <a:srgbClr val="000000"/>
                </a:solidFill>
              </a:rPr>
              <a:t>definitely</a:t>
            </a:r>
            <a:r>
              <a:rPr lang="en">
                <a:solidFill>
                  <a:srgbClr val="000000"/>
                </a:solidFill>
              </a:rPr>
              <a:t> help you decide who is gonna win if you want to possibly make a bet as its way better than any random guessing.That said m</a:t>
            </a:r>
            <a:r>
              <a:rPr lang="en">
                <a:solidFill>
                  <a:srgbClr val="000000"/>
                </a:solidFill>
              </a:rPr>
              <a:t>y model is fairly good at predicting when a red fighter wins but not so good at when a blue fighter wins so might want to take that into consideration. The winner column is based on the red fighter winning so it does make sense and the data does skew towards the red. I did try to train with a balanced dataset but the accuracy came out to be about the same as the red biased model just a few percent less. I would also like to play around with the making of the model more maybe adding a tanh activation layer just to see how it can affect my model for positive or worse. To sum it up I think this predictor came out ok I was hoping to get a little more out of my model and this project but with the time constraints/how hard it was making my first tensorflow model it came out ok all in all.</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Idea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I wanted to create a UFC fight predictor based on this </a:t>
            </a:r>
            <a:r>
              <a:rPr lang="en" u="sng">
                <a:solidFill>
                  <a:srgbClr val="000000"/>
                </a:solidFill>
                <a:hlinkClick r:id="rId3">
                  <a:extLst>
                    <a:ext uri="{A12FA001-AC4F-418D-AE19-62706E023703}">
                      <ahyp:hlinkClr val="tx"/>
                    </a:ext>
                  </a:extLst>
                </a:hlinkClick>
              </a:rPr>
              <a:t>kaggle dataset</a:t>
            </a:r>
            <a:r>
              <a:rPr lang="en">
                <a:solidFill>
                  <a:srgbClr val="000000"/>
                </a:solidFill>
              </a:rPr>
              <a:t>. The idea is we will build a deep learning model with tensorflow that can see if the red fighter will win or lose a match.</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This dataset holds all fights from the beginning of the ufc in 1993 to june of 2019. For the cleaning of this data it was a very well put together dataframe so I only had to do a few things. First was to drop all fights before the rules for the ufc were put into place. Then I dropped all draws and all rows that contained any nan values since there was no accurate way to replace that data.</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77625" y="105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a:t>
            </a:r>
            <a:r>
              <a:rPr lang="en" u="sng">
                <a:solidFill>
                  <a:srgbClr val="000000"/>
                </a:solidFill>
                <a:hlinkClick r:id="rId3">
                  <a:extLst>
                    <a:ext uri="{A12FA001-AC4F-418D-AE19-62706E023703}">
                      <ahyp:hlinkClr val="tx"/>
                    </a:ext>
                  </a:extLst>
                </a:hlinkClick>
              </a:rPr>
              <a:t>Visualizations</a:t>
            </a:r>
            <a:endParaRPr>
              <a:solidFill>
                <a:srgbClr val="000000"/>
              </a:solidFill>
            </a:endParaRPr>
          </a:p>
        </p:txBody>
      </p:sp>
      <p:sp>
        <p:nvSpPr>
          <p:cNvPr id="73" name="Google Shape;73;p16"/>
          <p:cNvSpPr txBox="1"/>
          <p:nvPr>
            <p:ph idx="1" type="body"/>
          </p:nvPr>
        </p:nvSpPr>
        <p:spPr>
          <a:xfrm>
            <a:off x="311700" y="622050"/>
            <a:ext cx="8520600" cy="427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00"/>
                </a:solidFill>
              </a:rPr>
              <a:t>For my eda I had a lot of columns to look through and understand over 140+. Although I noticed that most of these columns just talked about the fighter average opponent and what they fought like so I did not include them in the heatmaps below as those were not as relevant as the actual fight data between the 2 fighters. While looking at these 2 heat maps you can see a clear difference between the 2 they do not look anything alike which really showed me why mma is a real diverse sport. So many different styles mean that good features for one fighter are another fighters burden. An example shown with the 2 heat maps for instance are the leg kicks it seems that most fighters do not bother with leg kicks or are not as strong as a tool in their arsenal of attacks but that is not the case for Donald Cerrone the fighter I choose to look at since he is a very seasoned fighter with plenty of data. The leg kicks for Donald Cerrone are a crucial part of his game with a positive correlation of .28, while for the all fighter heat map we see that it is the complete opposite with a negative correlation of .26. This is one of the reasons why I choose to encode the fighters names as each fighter really does bring his own style to the UFC because mma is such a diverse sport. It has dozens of different styles such as grappling based jiu jitsu or striking based boxing and the best fighters are usually a mix of them all.</a:t>
            </a:r>
            <a:endParaRPr sz="1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9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All Fighter Heatmap</a:t>
            </a:r>
            <a:endParaRPr/>
          </a:p>
        </p:txBody>
      </p:sp>
      <p:pic>
        <p:nvPicPr>
          <p:cNvPr id="79" name="Google Shape;79;p17"/>
          <p:cNvPicPr preferRelativeResize="0"/>
          <p:nvPr/>
        </p:nvPicPr>
        <p:blipFill>
          <a:blip r:embed="rId3">
            <a:alphaModFix/>
          </a:blip>
          <a:stretch>
            <a:fillRect/>
          </a:stretch>
        </p:blipFill>
        <p:spPr>
          <a:xfrm>
            <a:off x="0" y="266025"/>
            <a:ext cx="9279027"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11700" y="115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Cowboy Heatmap</a:t>
            </a:r>
            <a:endParaRPr/>
          </a:p>
        </p:txBody>
      </p:sp>
      <p:pic>
        <p:nvPicPr>
          <p:cNvPr id="85" name="Google Shape;85;p18"/>
          <p:cNvPicPr preferRelativeResize="0"/>
          <p:nvPr/>
        </p:nvPicPr>
        <p:blipFill>
          <a:blip r:embed="rId3">
            <a:alphaModFix/>
          </a:blip>
          <a:stretch>
            <a:fillRect/>
          </a:stretch>
        </p:blipFill>
        <p:spPr>
          <a:xfrm>
            <a:off x="0" y="348550"/>
            <a:ext cx="9081198"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192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Columns</a:t>
            </a:r>
            <a:endParaRPr/>
          </a:p>
        </p:txBody>
      </p:sp>
      <p:sp>
        <p:nvSpPr>
          <p:cNvPr id="91" name="Google Shape;91;p1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'R_fighter', 'B_fighter', 'Referee', 'date', 'location', 'Winner', 'title_bout', 'weight_class', 'no_of_rounds', 'R_current_lose_streak', 'R_current_win_streak', 'R_draw', 'R_avg_BODY_att', 'R_avg_BODY_landed', 'R_avg_CLINCH_att', 'R_avg_CLINCH_landed', 'R_avg_DISTANCE_att', 'R_avg_DISTANCE_landed', 'R_avg_GROUND_att', 'R_avg_GROUND_landed', 'R_avg_HEAD_att', 'R_avg_HEAD_landed', 'R_avg_KD', 'R_avg_LEG_att', 'R_avg_LEG_landed', 'R_avg_PASS', 'R_avg_REV', 'R_avg_SIG_STR_att', 'R_avg_SIG_STR_landed', 'R_avg_SIG_STR_pct', 'R_avg_SUB_ATT', 'R_avg_TD_att', 'R_avg_TD_landed', 'R_avg_TD_pct', 'R_avg_TOTAL_STR_att', 'R_avg_TOTAL_STR_landed', 'R_longest_win_streak', 'R_losses', 'R_avg_opp_BODY_att', 'R_avg_opp_BODY_landed', 'R_avg_opp_CLINCH_att', 'R_avg_opp_CLINCH_landed', 'R_avg_opp_DISTANCE_att', 'R_avg_opp_DISTANCE_landed', 'R_avg_opp_GROUND_att', 'R_avg_opp_GROUND_landed', 'R_avg_opp_HEAD_att', 'R_avg_opp_HEAD_landed', 'R_avg_opp_KD', 'R_avg_opp_LEG_att', 'R_avg_opp_LEG_landed', 'R_avg_opp_PASS', 'R_avg_opp_REV', 'R_avg_opp_SIG_STR_att', 'R_avg_opp_SIG_STR_landed', 'R_avg_opp_SIG_STR_pct', 'R_avg_opp_SUB_ATT', 'R_avg_opp_TD_att', 'R_avg_opp_TD_landed', 'R_avg_opp_TD_pct', 'R_avg_opp_TOTAL_STR_att', 'R_avg_opp_TOTAL_STR_landed', 'R_total_rounds_fought', 'R_total_time_fought(seconds)', 'R_total_title_bouts', 'R_win_by_Decision_Majority', 'R_win_by_Decision_Split', 'R_win_by_Decision_Unanimous', 'R_win_by_KO/TKO', 'R_win_by_Submission', 'R_win_by_TKO_Doctor_Stoppage', 'R_wins', 'R_Stance', 'R_Height_cms', 'R_Reach_cms', 'R_Weight_lbs', 'R_age'</a:t>
            </a:r>
            <a:endParaRPr sz="105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1600"/>
              </a:spcBef>
              <a:spcAft>
                <a:spcPts val="0"/>
              </a:spcAft>
              <a:buNone/>
            </a:pPr>
            <a:r>
              <a:rPr lang="en">
                <a:solidFill>
                  <a:srgbClr val="000000"/>
                </a:solidFill>
              </a:rPr>
              <a:t>This data frame consisted of a lot of columns theses are about half as for every column that begins with R there is another one the begins with B describing the blue fighters stats.</a:t>
            </a:r>
            <a:endParaRPr>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tuning</a:t>
            </a:r>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Since as I said before I am using a tensorflow deep learning model I made sure all the data was converted into numbers and did some analysis to see that 65% of the data set was all red wins so it is skewed more towards the red fighter winning for sure. Seeing this I made sure to test the imbalanced dataset and a balanced one that was 50% red and 50% blue wins.</a:t>
            </a:r>
            <a:endParaRPr>
              <a:solidFill>
                <a:srgbClr val="000000"/>
              </a:solidFill>
            </a:endParaRPr>
          </a:p>
        </p:txBody>
      </p:sp>
      <p:pic>
        <p:nvPicPr>
          <p:cNvPr id="98" name="Google Shape;98;p20"/>
          <p:cNvPicPr preferRelativeResize="0"/>
          <p:nvPr/>
        </p:nvPicPr>
        <p:blipFill>
          <a:blip r:embed="rId3">
            <a:alphaModFix/>
          </a:blip>
          <a:stretch>
            <a:fillRect/>
          </a:stretch>
        </p:blipFill>
        <p:spPr>
          <a:xfrm>
            <a:off x="1632963" y="3292525"/>
            <a:ext cx="6067425" cy="127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108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a:t>
            </a:r>
            <a:endParaRPr/>
          </a:p>
        </p:txBody>
      </p:sp>
      <p:sp>
        <p:nvSpPr>
          <p:cNvPr id="104" name="Google Shape;104;p21"/>
          <p:cNvSpPr txBox="1"/>
          <p:nvPr>
            <p:ph idx="1" type="body"/>
          </p:nvPr>
        </p:nvSpPr>
        <p:spPr>
          <a:xfrm>
            <a:off x="311700" y="639075"/>
            <a:ext cx="8520600" cy="84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I created 2 Deep learning models one with just initial weights and another with initial/class weights. Both models followed the same basic structure as follows.</a:t>
            </a:r>
            <a:endParaRPr>
              <a:solidFill>
                <a:srgbClr val="000000"/>
              </a:solidFill>
            </a:endParaRPr>
          </a:p>
        </p:txBody>
      </p:sp>
      <p:pic>
        <p:nvPicPr>
          <p:cNvPr id="105" name="Google Shape;105;p21"/>
          <p:cNvPicPr preferRelativeResize="0"/>
          <p:nvPr/>
        </p:nvPicPr>
        <p:blipFill>
          <a:blip r:embed="rId3">
            <a:alphaModFix/>
          </a:blip>
          <a:stretch>
            <a:fillRect/>
          </a:stretch>
        </p:blipFill>
        <p:spPr>
          <a:xfrm>
            <a:off x="152400" y="1635375"/>
            <a:ext cx="8692213" cy="335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